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3"/>
    <p:sldId id="259" r:id="rId4"/>
    <p:sldId id="262" r:id="rId5"/>
    <p:sldId id="261" r:id="rId6"/>
    <p:sldId id="263" r:id="rId7"/>
    <p:sldId id="264" r:id="rId8"/>
    <p:sldId id="265" r:id="rId9"/>
    <p:sldId id="266" r:id="rId10"/>
    <p:sldId id="269" r:id="rId11"/>
    <p:sldId id="274" r:id="rId12"/>
    <p:sldId id="271" r:id="rId13"/>
    <p:sldId id="272" r:id="rId14"/>
    <p:sldId id="273" r:id="rId15"/>
    <p:sldId id="267" r:id="rId16"/>
    <p:sldId id="276" r:id="rId17"/>
    <p:sldId id="270" r:id="rId18"/>
    <p:sldId id="275" r:id="rId19"/>
    <p:sldId id="268" r:id="rId20"/>
    <p:sldId id="258" r:id="rId21"/>
  </p:sldIdLst>
  <p:sldSz cx="12192000" cy="6858000"/>
  <p:notesSz cx="6858000" cy="9144000"/>
  <p:custDataLst>
    <p:tags r:id="rId26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57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4" name="Shape 3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宋体" panose="02010600030101010101" pitchFamily="2" charset="-122"/>
      </a:defRPr>
    </a:lvl1pPr>
    <a:lvl2pPr indent="228600" latinLnBrk="0">
      <a:defRPr sz="1200">
        <a:latin typeface="+mj-lt"/>
        <a:ea typeface="+mj-ea"/>
        <a:cs typeface="+mj-cs"/>
        <a:sym typeface="宋体" panose="02010600030101010101" pitchFamily="2" charset="-122"/>
      </a:defRPr>
    </a:lvl2pPr>
    <a:lvl3pPr indent="457200" latinLnBrk="0">
      <a:defRPr sz="1200">
        <a:latin typeface="+mj-lt"/>
        <a:ea typeface="+mj-ea"/>
        <a:cs typeface="+mj-cs"/>
        <a:sym typeface="宋体" panose="02010600030101010101" pitchFamily="2" charset="-122"/>
      </a:defRPr>
    </a:lvl3pPr>
    <a:lvl4pPr indent="685800" latinLnBrk="0">
      <a:defRPr sz="1200">
        <a:latin typeface="+mj-lt"/>
        <a:ea typeface="+mj-ea"/>
        <a:cs typeface="+mj-cs"/>
        <a:sym typeface="宋体" panose="02010600030101010101" pitchFamily="2" charset="-122"/>
      </a:defRPr>
    </a:lvl4pPr>
    <a:lvl5pPr indent="914400" latinLnBrk="0">
      <a:defRPr sz="1200">
        <a:latin typeface="+mj-lt"/>
        <a:ea typeface="+mj-ea"/>
        <a:cs typeface="+mj-cs"/>
        <a:sym typeface="宋体" panose="02010600030101010101" pitchFamily="2" charset="-122"/>
      </a:defRPr>
    </a:lvl5pPr>
    <a:lvl6pPr indent="1143000" latinLnBrk="0">
      <a:defRPr sz="1200">
        <a:latin typeface="+mj-lt"/>
        <a:ea typeface="+mj-ea"/>
        <a:cs typeface="+mj-cs"/>
        <a:sym typeface="宋体" panose="02010600030101010101" pitchFamily="2" charset="-122"/>
      </a:defRPr>
    </a:lvl6pPr>
    <a:lvl7pPr indent="1371600" latinLnBrk="0">
      <a:defRPr sz="1200">
        <a:latin typeface="+mj-lt"/>
        <a:ea typeface="+mj-ea"/>
        <a:cs typeface="+mj-cs"/>
        <a:sym typeface="宋体" panose="02010600030101010101" pitchFamily="2" charset="-122"/>
      </a:defRPr>
    </a:lvl7pPr>
    <a:lvl8pPr indent="1600200" latinLnBrk="0">
      <a:defRPr sz="1200">
        <a:latin typeface="+mj-lt"/>
        <a:ea typeface="+mj-ea"/>
        <a:cs typeface="+mj-cs"/>
        <a:sym typeface="宋体" panose="02010600030101010101" pitchFamily="2" charset="-122"/>
      </a:defRPr>
    </a:lvl8pPr>
    <a:lvl9pPr indent="1828800" latinLnBrk="0">
      <a:defRPr sz="1200">
        <a:latin typeface="+mj-lt"/>
        <a:ea typeface="+mj-ea"/>
        <a:cs typeface="+mj-cs"/>
        <a:sym typeface="宋体" panose="02010600030101010101" pitchFamily="2" charset="-122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1_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>
            <a:grpSpLocks noChangeAspect="1"/>
          </p:cNvGrpSpPr>
          <p:nvPr userDrawn="1"/>
        </p:nvGrpSpPr>
        <p:grpSpPr>
          <a:xfrm>
            <a:off x="551815" y="365125"/>
            <a:ext cx="11047730" cy="354383"/>
            <a:chOff x="2000" y="731"/>
            <a:chExt cx="34400" cy="1103"/>
          </a:xfrm>
        </p:grpSpPr>
        <p:sp>
          <p:nvSpPr>
            <p:cNvPr id="5" name="矩形"/>
            <p:cNvSpPr/>
            <p:nvPr/>
          </p:nvSpPr>
          <p:spPr>
            <a:xfrm>
              <a:off x="2000" y="1800"/>
              <a:ext cx="34400" cy="34"/>
            </a:xfrm>
            <a:prstGeom prst="rect">
              <a:avLst/>
            </a:prstGeom>
            <a:solidFill>
              <a:srgbClr val="2932E1">
                <a:alpha val="50000"/>
              </a:srgbClr>
            </a:solidFill>
            <a:ln w="12700">
              <a:miter lim="400000"/>
            </a:ln>
          </p:spPr>
          <p:txBody>
            <a:bodyPr lIns="50800" tIns="50800" rIns="50800" bIns="50800" anchor="ctr"/>
            <a:p>
              <a:pPr defTabSz="825500">
                <a:defRPr sz="3200">
                  <a:solidFill>
                    <a:srgbClr val="000000"/>
                  </a:solidFill>
                </a:defRPr>
              </a:pPr>
              <a:endParaRPr sz="2400"/>
            </a:p>
          </p:txBody>
        </p:sp>
        <p:pic>
          <p:nvPicPr>
            <p:cNvPr id="6" name="图片 5" descr="5周年标题"/>
            <p:cNvPicPr>
              <a:picLocks noChangeAspect="1"/>
            </p:cNvPicPr>
            <p:nvPr userDrawn="1"/>
          </p:nvPicPr>
          <p:blipFill>
            <a:blip r:embed="rId2"/>
            <a:srcRect l="19331" t="13028" r="22988" b="77041"/>
            <a:stretch>
              <a:fillRect/>
            </a:stretch>
          </p:blipFill>
          <p:spPr>
            <a:xfrm>
              <a:off x="33920" y="731"/>
              <a:ext cx="2451" cy="788"/>
            </a:xfrm>
            <a:prstGeom prst="rect">
              <a:avLst/>
            </a:prstGeom>
          </p:spPr>
        </p:pic>
      </p:grpSp>
      <p:sp>
        <p:nvSpPr>
          <p:cNvPr id="10" name="一级标题方正兰亭中黑简体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551815" y="965180"/>
            <a:ext cx="4450080" cy="521970"/>
          </a:xfrm>
          <a:prstGeom prst="rect">
            <a:avLst/>
          </a:prstGeom>
        </p:spPr>
        <p:txBody>
          <a:bodyPr wrap="none" anchor="ctr">
            <a:spAutoFit/>
          </a:bodyPr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latin typeface="FZLanTingHeiS-DB-GB" panose="020B0300000000000000" charset="-122"/>
                <a:ea typeface="FZLanTingHeiS-DB-GB" panose="020B0300000000000000" charset="-122"/>
                <a:cs typeface="FZLanTingHeiS-DB-GB" panose="020B0300000000000000" charset="-122"/>
                <a:sym typeface="FZLanTingHeiS-DB-GB" panose="020B0300000000000000" charset="-122"/>
              </a:defRPr>
            </a:lvl1pPr>
          </a:lstStyle>
          <a:p>
            <a:r>
              <a:t>一级标题方正兰亭中黑简体</a:t>
            </a:r>
          </a:p>
        </p:txBody>
      </p:sp>
      <p:sp>
        <p:nvSpPr>
          <p:cNvPr id="11" name="二级标题方正兰亭黑简体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551815" y="1660188"/>
            <a:ext cx="3535680" cy="460375"/>
          </a:xfrm>
          <a:prstGeom prst="rect">
            <a:avLst/>
          </a:prstGeom>
        </p:spPr>
        <p:txBody>
          <a:bodyPr wrap="none" anchor="ctr">
            <a:spAutoFit/>
          </a:bodyPr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2400">
                <a:solidFill>
                  <a:srgbClr val="53585F"/>
                </a:solidFill>
                <a:latin typeface="方正兰亭黑简体" panose="02000000000000000000" charset="-122"/>
                <a:ea typeface="方正兰亭黑简体" panose="02000000000000000000" charset="-122"/>
              </a:defRPr>
            </a:lvl1pPr>
          </a:lstStyle>
          <a:p>
            <a:r>
              <a:t>二级标题方正兰亭黑简体</a:t>
            </a:r>
          </a:p>
        </p:txBody>
      </p:sp>
      <p:sp>
        <p:nvSpPr>
          <p:cNvPr id="12" name="正文字体为方正兰亭黑简体，字号根据情况而定，最小字体不小于20磅，正文字体为方正兰亭黑简体，字号根据情况而定，最小字体不小于20磅，正文字体为方正兰亭黑简体，字号根据情况而定，最小字体不小于20磅，正文字体为方正兰亭黑简体，字号根据情况而定，最小字体不小于20磅，正文字体为方正兰亭黑简体，字号根据情况而定，最小字体不小于20磅，正文字体为方正兰亭黑简体，字号根据情况而定，最小字体不小于20磅，正文字体为方正兰亭黑简体，字号根据情况而定，最小字体不小于20磅，正文字体为方正兰亭黑简体，字号根据情况而定，最"/>
          <p:cNvSpPr txBox="1">
            <a:spLocks noGrp="1"/>
          </p:cNvSpPr>
          <p:nvPr>
            <p:ph type="body" sz="half" idx="23" hasCustomPrompt="1"/>
          </p:nvPr>
        </p:nvSpPr>
        <p:spPr>
          <a:xfrm>
            <a:off x="551815" y="2421255"/>
            <a:ext cx="10971530" cy="19380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defTabSz="825500">
              <a:lnSpc>
                <a:spcPct val="150000"/>
              </a:lnSpc>
              <a:spcBef>
                <a:spcPts val="0"/>
              </a:spcBef>
              <a:buSzTx/>
              <a:buNone/>
              <a:defRPr sz="2000">
                <a:solidFill>
                  <a:srgbClr val="53585F"/>
                </a:solidFill>
                <a:latin typeface="方正兰亭黑简体" panose="02000000000000000000" charset="-122"/>
                <a:ea typeface="方正兰亭黑简体" panose="02000000000000000000" charset="-122"/>
                <a:cs typeface="方正兰亭黑简体" panose="02000000000000000000" charset="-122"/>
              </a:defRPr>
            </a:lvl1pPr>
          </a:lstStyle>
          <a:p>
            <a:r>
              <a:t>正文字体为方正兰亭黑简体，字号根据情况而定，最小字体不小于20磅，正文字体为方正兰亭黑简体，字号根据情况而定，最小字体不小于20磅，正文字体为方正兰亭黑简体，字号根据情况而定，最小字体不小于20磅，正文字体为方正兰亭黑简体，字号根据情况而定，最小字体不小于20磅，正文字体为方正兰亭黑简体，字号根据情况而定，最小字体不小于20磅，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36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" name="图片 1" descr="分组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15865" y="2060575"/>
            <a:ext cx="2230755" cy="2230755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image" Target="../media/image4.jpeg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 descr="图片 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2193906" cy="685863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2pPr>
      <a:lvl3pPr marL="1234440" marR="0" indent="-32004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Calibri" panose="020F0502020204030204"/>
          <a:ea typeface="Calibri" panose="020F0502020204030204"/>
          <a:cs typeface="Calibri" panose="020F0502020204030204"/>
          <a:sym typeface="Calibri" panose="020F050202020403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tags" Target="../tags/tag41.xml"/><Relationship Id="rId4" Type="http://schemas.openxmlformats.org/officeDocument/2006/relationships/image" Target="../media/image25.png"/><Relationship Id="rId3" Type="http://schemas.openxmlformats.org/officeDocument/2006/relationships/tags" Target="../tags/tag40.xml"/><Relationship Id="rId2" Type="http://schemas.openxmlformats.org/officeDocument/2006/relationships/image" Target="../media/image24.png"/><Relationship Id="rId1" Type="http://schemas.openxmlformats.org/officeDocument/2006/relationships/tags" Target="../tags/tag39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3.xml"/><Relationship Id="rId2" Type="http://schemas.openxmlformats.org/officeDocument/2006/relationships/image" Target="../media/image27.png"/><Relationship Id="rId1" Type="http://schemas.openxmlformats.org/officeDocument/2006/relationships/tags" Target="../tags/tag4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1" Type="http://schemas.openxmlformats.org/officeDocument/2006/relationships/tags" Target="../tags/tag4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image" Target="../media/image30.png"/><Relationship Id="rId3" Type="http://schemas.openxmlformats.org/officeDocument/2006/relationships/tags" Target="../tags/tag48.xml"/><Relationship Id="rId2" Type="http://schemas.openxmlformats.org/officeDocument/2006/relationships/image" Target="../media/image29.png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32.png"/><Relationship Id="rId11" Type="http://schemas.openxmlformats.org/officeDocument/2006/relationships/tags" Target="../tags/tag54.xml"/><Relationship Id="rId10" Type="http://schemas.openxmlformats.org/officeDocument/2006/relationships/image" Target="../media/image31.png"/><Relationship Id="rId1" Type="http://schemas.openxmlformats.org/officeDocument/2006/relationships/tags" Target="../tags/tag4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56.xml"/><Relationship Id="rId2" Type="http://schemas.openxmlformats.org/officeDocument/2006/relationships/image" Target="../media/image34.png"/><Relationship Id="rId1" Type="http://schemas.openxmlformats.org/officeDocument/2006/relationships/tags" Target="../tags/tag5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.xml"/><Relationship Id="rId2" Type="http://schemas.openxmlformats.org/officeDocument/2006/relationships/image" Target="../media/image5.jpe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tags" Target="../tags/tag7.xml"/><Relationship Id="rId4" Type="http://schemas.openxmlformats.org/officeDocument/2006/relationships/image" Target="../media/image8.png"/><Relationship Id="rId3" Type="http://schemas.openxmlformats.org/officeDocument/2006/relationships/tags" Target="../tags/tag6.xml"/><Relationship Id="rId2" Type="http://schemas.openxmlformats.org/officeDocument/2006/relationships/image" Target="../media/image7.png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image" Target="../media/image13.png"/><Relationship Id="rId7" Type="http://schemas.openxmlformats.org/officeDocument/2006/relationships/tags" Target="../tags/tag11.xml"/><Relationship Id="rId6" Type="http://schemas.openxmlformats.org/officeDocument/2006/relationships/image" Target="../media/image12.png"/><Relationship Id="rId5" Type="http://schemas.openxmlformats.org/officeDocument/2006/relationships/tags" Target="../tags/tag10.xml"/><Relationship Id="rId4" Type="http://schemas.openxmlformats.org/officeDocument/2006/relationships/image" Target="../media/image11.png"/><Relationship Id="rId3" Type="http://schemas.openxmlformats.org/officeDocument/2006/relationships/tags" Target="../tags/tag9.xml"/><Relationship Id="rId20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9" Type="http://schemas.openxmlformats.org/officeDocument/2006/relationships/image" Target="../media/image19.png"/><Relationship Id="rId18" Type="http://schemas.openxmlformats.org/officeDocument/2006/relationships/tags" Target="../tags/tag16.xml"/><Relationship Id="rId17" Type="http://schemas.openxmlformats.org/officeDocument/2006/relationships/image" Target="../media/image18.png"/><Relationship Id="rId16" Type="http://schemas.openxmlformats.org/officeDocument/2006/relationships/image" Target="../media/image17.png"/><Relationship Id="rId15" Type="http://schemas.openxmlformats.org/officeDocument/2006/relationships/tags" Target="../tags/tag15.xml"/><Relationship Id="rId14" Type="http://schemas.openxmlformats.org/officeDocument/2006/relationships/image" Target="../media/image16.png"/><Relationship Id="rId13" Type="http://schemas.openxmlformats.org/officeDocument/2006/relationships/tags" Target="../tags/tag14.xml"/><Relationship Id="rId12" Type="http://schemas.openxmlformats.org/officeDocument/2006/relationships/image" Target="../media/image15.png"/><Relationship Id="rId11" Type="http://schemas.openxmlformats.org/officeDocument/2006/relationships/tags" Target="../tags/tag13.xml"/><Relationship Id="rId10" Type="http://schemas.openxmlformats.org/officeDocument/2006/relationships/image" Target="../media/image14.png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image" Target="../media/image22.png"/><Relationship Id="rId7" Type="http://schemas.openxmlformats.org/officeDocument/2006/relationships/tags" Target="../tags/tag30.xml"/><Relationship Id="rId6" Type="http://schemas.openxmlformats.org/officeDocument/2006/relationships/image" Target="../media/image21.png"/><Relationship Id="rId5" Type="http://schemas.openxmlformats.org/officeDocument/2006/relationships/tags" Target="../tags/tag29.xml"/><Relationship Id="rId4" Type="http://schemas.openxmlformats.org/officeDocument/2006/relationships/image" Target="../media/image20.png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37.xml"/><Relationship Id="rId15" Type="http://schemas.openxmlformats.org/officeDocument/2006/relationships/tags" Target="../tags/tag36.xml"/><Relationship Id="rId14" Type="http://schemas.openxmlformats.org/officeDocument/2006/relationships/tags" Target="../tags/tag35.xml"/><Relationship Id="rId13" Type="http://schemas.openxmlformats.org/officeDocument/2006/relationships/tags" Target="../tags/tag34.xml"/><Relationship Id="rId12" Type="http://schemas.openxmlformats.org/officeDocument/2006/relationships/image" Target="../media/image23.png"/><Relationship Id="rId11" Type="http://schemas.openxmlformats.org/officeDocument/2006/relationships/tags" Target="../tags/tag33.xml"/><Relationship Id="rId10" Type="http://schemas.openxmlformats.org/officeDocument/2006/relationships/tags" Target="../tags/tag32.xml"/><Relationship Id="rId1" Type="http://schemas.openxmlformats.org/officeDocument/2006/relationships/tags" Target="../tags/tag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框 4"/>
          <p:cNvSpPr txBox="1"/>
          <p:nvPr userDrawn="1"/>
        </p:nvSpPr>
        <p:spPr>
          <a:xfrm>
            <a:off x="484505" y="1708150"/>
            <a:ext cx="7403465" cy="175196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/>
          <a:p>
            <a:pPr>
              <a:defRPr sz="6300" spc="-63">
                <a:latin typeface="PingFang SC Semibold" panose="020B0400000000000000" charset="-122"/>
                <a:ea typeface="PingFang SC Semibold" panose="020B0400000000000000" charset="-122"/>
                <a:cs typeface="PingFang SC Semibold" panose="020B0400000000000000" charset="-122"/>
                <a:sym typeface="PingFang SC Semibold" panose="020B0400000000000000" charset="-122"/>
              </a:defRPr>
            </a:pPr>
            <a:r>
              <a:rPr lang="zh-CN" sz="5400">
                <a:latin typeface="方正兰亭中黑简体" panose="020B0300000000000000" charset="-122"/>
                <a:ea typeface="方正兰亭中黑简体" panose="020B0300000000000000" charset="-122"/>
              </a:rPr>
              <a:t>从</a:t>
            </a:r>
            <a:r>
              <a:rPr lang="zh-CN" sz="5400">
                <a:solidFill>
                  <a:srgbClr val="0070C0"/>
                </a:solidFill>
                <a:latin typeface="方正兰亭中黑简体" panose="020B0300000000000000" charset="-122"/>
                <a:ea typeface="方正兰亭中黑简体" panose="020B0300000000000000" charset="-122"/>
              </a:rPr>
              <a:t>研究</a:t>
            </a:r>
            <a:r>
              <a:rPr lang="zh-CN" sz="5400">
                <a:latin typeface="方正兰亭中黑简体" panose="020B0300000000000000" charset="-122"/>
                <a:ea typeface="方正兰亭中黑简体" panose="020B0300000000000000" charset="-122"/>
              </a:rPr>
              <a:t>和</a:t>
            </a:r>
            <a:r>
              <a:rPr lang="zh-CN" sz="5400">
                <a:solidFill>
                  <a:srgbClr val="0070C0"/>
                </a:solidFill>
                <a:latin typeface="方正兰亭中黑简体" panose="020B0300000000000000" charset="-122"/>
                <a:ea typeface="方正兰亭中黑简体" panose="020B0300000000000000" charset="-122"/>
              </a:rPr>
              <a:t>实践</a:t>
            </a:r>
            <a:r>
              <a:rPr lang="zh-CN" sz="5400">
                <a:latin typeface="方正兰亭中黑简体" panose="020B0300000000000000" charset="-122"/>
                <a:ea typeface="方正兰亭中黑简体" panose="020B0300000000000000" charset="-122"/>
              </a:rPr>
              <a:t>角度分享大模型开发经验</a:t>
            </a:r>
            <a:endParaRPr lang="zh-CN" sz="5400">
              <a:latin typeface="方正兰亭中黑简体" panose="020B0300000000000000" charset="-122"/>
              <a:ea typeface="方正兰亭中黑简体" panose="020B0300000000000000" charset="-122"/>
            </a:endParaRPr>
          </a:p>
        </p:txBody>
      </p:sp>
      <p:sp>
        <p:nvSpPr>
          <p:cNvPr id="41" name="文本框 3"/>
          <p:cNvSpPr txBox="1"/>
          <p:nvPr userDrawn="1"/>
        </p:nvSpPr>
        <p:spPr>
          <a:xfrm>
            <a:off x="485139" y="4682640"/>
            <a:ext cx="3571242" cy="643890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>
                <a:latin typeface="PingFang SC Light" panose="020B0400000000000000" charset="-122"/>
                <a:ea typeface="PingFang SC Light" panose="020B0400000000000000" charset="-122"/>
                <a:cs typeface="PingFang SC Light" panose="020B0400000000000000" charset="-122"/>
                <a:sym typeface="PingFang SC Light" panose="020B0400000000000000" charset="-122"/>
              </a:defRPr>
            </a:lvl1pPr>
          </a:lstStyle>
          <a:p>
            <a:r>
              <a:rPr lang="zh-CN">
                <a:latin typeface="方正兰亭黑简体" panose="02000000000000000000" charset="-122"/>
                <a:ea typeface="方正兰亭黑简体" panose="02000000000000000000" charset="-122"/>
              </a:rPr>
              <a:t>飞桨开发者技术</a:t>
            </a:r>
            <a:r>
              <a:rPr lang="zh-CN">
                <a:latin typeface="方正兰亭黑简体" panose="02000000000000000000" charset="-122"/>
                <a:ea typeface="方正兰亭黑简体" panose="02000000000000000000" charset="-122"/>
              </a:rPr>
              <a:t>专家</a:t>
            </a:r>
            <a:endParaRPr lang="zh-CN">
              <a:latin typeface="方正兰亭黑简体" panose="02000000000000000000" charset="-122"/>
              <a:ea typeface="方正兰亭黑简体" panose="02000000000000000000" charset="-122"/>
            </a:endParaRPr>
          </a:p>
          <a:p>
            <a:r>
              <a:rPr lang="zh-CN">
                <a:latin typeface="方正兰亭黑简体" panose="02000000000000000000" charset="-122"/>
                <a:ea typeface="方正兰亭黑简体" panose="02000000000000000000" charset="-122"/>
              </a:rPr>
              <a:t>奇元科技联合创始人兼</a:t>
            </a:r>
            <a:r>
              <a:rPr lang="en-US" altLang="zh-CN">
                <a:latin typeface="方正兰亭黑简体" panose="02000000000000000000" charset="-122"/>
                <a:ea typeface="方正兰亭黑简体" panose="02000000000000000000" charset="-122"/>
              </a:rPr>
              <a:t>CTO</a:t>
            </a:r>
            <a:endParaRPr lang="en-US" altLang="zh-CN">
              <a:latin typeface="方正兰亭黑简体" panose="02000000000000000000" charset="-122"/>
              <a:ea typeface="方正兰亭黑简体" panose="02000000000000000000" charset="-122"/>
            </a:endParaRPr>
          </a:p>
        </p:txBody>
      </p:sp>
      <p:sp>
        <p:nvSpPr>
          <p:cNvPr id="42" name="文本框 2"/>
          <p:cNvSpPr txBox="1"/>
          <p:nvPr userDrawn="1"/>
        </p:nvSpPr>
        <p:spPr>
          <a:xfrm>
            <a:off x="485140" y="4160130"/>
            <a:ext cx="1795779" cy="505460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700">
                <a:latin typeface="PingFang SC Medium" panose="020B0400000000000000" charset="-122"/>
                <a:ea typeface="PingFang SC Medium" panose="020B0400000000000000" charset="-122"/>
                <a:cs typeface="PingFang SC Medium" panose="020B0400000000000000" charset="-122"/>
                <a:sym typeface="PingFang SC Medium" panose="020B0400000000000000" charset="-122"/>
              </a:defRPr>
            </a:lvl1pPr>
          </a:lstStyle>
          <a:p>
            <a:r>
              <a:rPr lang="zh-CN">
                <a:latin typeface="方正兰亭中黑简体" panose="020B0300000000000000" charset="-122"/>
                <a:ea typeface="方正兰亭中黑简体" panose="020B0300000000000000" charset="-122"/>
              </a:rPr>
              <a:t>王荣胜</a:t>
            </a:r>
            <a:endParaRPr lang="zh-CN">
              <a:latin typeface="方正兰亭中黑简体" panose="020B0300000000000000" charset="-122"/>
              <a:ea typeface="方正兰亭中黑简体" panose="020B0300000000000000" charset="-122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5694680" cy="521970"/>
          </a:xfrm>
        </p:spPr>
        <p:txBody>
          <a:bodyPr/>
          <a:p>
            <a:r>
              <a:rPr lang="zh-CN" altLang="en-US"/>
              <a:t>从研究上做大模型开发</a:t>
            </a:r>
            <a:r>
              <a:rPr lang="en-US" altLang="zh-CN"/>
              <a:t> - </a:t>
            </a:r>
            <a:r>
              <a:rPr lang="zh-CN" altLang="en-US"/>
              <a:t>适配</a:t>
            </a:r>
            <a:r>
              <a:rPr lang="zh-CN" altLang="en-US"/>
              <a:t>微调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23570" y="1412875"/>
            <a:ext cx="2625090" cy="47345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83615" y="6237605"/>
            <a:ext cx="103632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医学数据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791585" y="1628775"/>
            <a:ext cx="3036570" cy="452310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544695" y="6237605"/>
            <a:ext cx="152971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选择底座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模型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536180" y="1628775"/>
            <a:ext cx="3660140" cy="452310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951595" y="6237605"/>
            <a:ext cx="10553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性能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评估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247890" y="1124585"/>
            <a:ext cx="4839335" cy="3359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https://github.com/WangRongsheng/CareGPT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5694680" cy="521970"/>
          </a:xfrm>
        </p:spPr>
        <p:txBody>
          <a:bodyPr/>
          <a:p>
            <a:r>
              <a:rPr lang="zh-CN" altLang="en-US"/>
              <a:t>从研究上做大模型开发</a:t>
            </a:r>
            <a:r>
              <a:rPr lang="en-US" altLang="zh-CN"/>
              <a:t> - </a:t>
            </a:r>
            <a:r>
              <a:rPr lang="zh-CN" altLang="en-US"/>
              <a:t>可控</a:t>
            </a:r>
            <a:r>
              <a:rPr lang="zh-CN" altLang="en-US"/>
              <a:t>生成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b="9627"/>
          <a:stretch>
            <a:fillRect/>
          </a:stretch>
        </p:blipFill>
        <p:spPr>
          <a:xfrm>
            <a:off x="1199515" y="2521585"/>
            <a:ext cx="9953625" cy="360045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056380" y="6165215"/>
            <a:ext cx="4079240" cy="3359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IO➔CoT➔CoT-SC➔ToT➔G</a:t>
            </a:r>
            <a:r>
              <a:rPr lang="en-US" altLang="zh-CN"/>
              <a:t>oT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623570" y="1412875"/>
            <a:ext cx="10726420" cy="11976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>
                <a:sym typeface="+mn-ea"/>
              </a:rPr>
              <a:t>如何精确地将生成的条件或约束加入到生成过程中，是大模型的重要探索方向。在ChatGPT出现前，已经有很多可控生成的探索方案，例如利用提示学习中的提示词来控制生成过程。</a:t>
            </a:r>
            <a:endParaRPr>
              <a:sym typeface="+mn-e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生成干预是一个好的探索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方向。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5694680" cy="521970"/>
          </a:xfrm>
        </p:spPr>
        <p:txBody>
          <a:bodyPr/>
          <a:p>
            <a:r>
              <a:rPr lang="zh-CN" altLang="en-US"/>
              <a:t>从研究上做大模型开发</a:t>
            </a:r>
            <a:r>
              <a:rPr lang="en-US" altLang="zh-CN"/>
              <a:t> - </a:t>
            </a:r>
            <a:r>
              <a:rPr lang="zh-CN" altLang="en-US"/>
              <a:t>安全</a:t>
            </a:r>
            <a:r>
              <a:rPr lang="zh-CN" altLang="en-US"/>
              <a:t>可信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552450" y="1412875"/>
            <a:ext cx="1112837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t>随着ChatGPT的广泛应用，人们发现了很多新的攻击方式。例如最近出圈的ChatGPT越狱（jailbreak)（或称为提示注入攻击），利用大模型跟随用户指令的特性，诱导模型给出错误甚至有危险的回复。我们需要认识到，随着大模型能力越来越强大，大模型的任何安全隐患或漏洞都有可能造成比之前更严重的后果。如何预防和改正这些漏洞是ChatGPT出圈后的热点话题。</a:t>
            </a:r>
          </a:p>
          <a:p/>
          <a:p>
            <a:r>
              <a:t>另外，大模型生成内容和相关应用也存在多种多样的伦理问题。例如，有人利用大模型生成假新闻怎么办？如何避免大模型产生偏见和歧视内容？学生用大模型来做作业怎么办？这些都是在现实世界中实际发生的问题，尚无让人满意的解决方案，都是很好的研究课题。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5694680" cy="521970"/>
          </a:xfrm>
        </p:spPr>
        <p:txBody>
          <a:bodyPr/>
          <a:p>
            <a:r>
              <a:rPr lang="zh-CN" altLang="en-US"/>
              <a:t>从研究上做大模型开发</a:t>
            </a:r>
            <a:r>
              <a:rPr lang="en-US" altLang="zh-CN"/>
              <a:t> - </a:t>
            </a:r>
            <a:r>
              <a:rPr lang="zh-CN" altLang="en-US"/>
              <a:t>安全</a:t>
            </a:r>
            <a:r>
              <a:rPr lang="zh-CN" altLang="en-US"/>
              <a:t>可信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7080" y="1431925"/>
            <a:ext cx="10128250" cy="48031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1180" y="6309360"/>
            <a:ext cx="406400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在线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体验：https://llm-det.com/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3719830" y="2781598"/>
            <a:ext cx="5064760" cy="829945"/>
          </a:xfrm>
        </p:spPr>
        <p:txBody>
          <a:bodyPr/>
          <a:p>
            <a:r>
              <a:rPr lang="zh-CN" altLang="en-US" sz="3600"/>
              <a:t>从</a:t>
            </a:r>
            <a:r>
              <a:rPr lang="zh-CN" altLang="en-US" sz="4800" b="1"/>
              <a:t>实践</a:t>
            </a:r>
            <a:r>
              <a:rPr lang="zh-CN" altLang="en-US" sz="3600"/>
              <a:t>上做大模型开发</a:t>
            </a:r>
            <a:endParaRPr lang="zh-CN" altLang="en-US" sz="360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1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551815" y="835640"/>
            <a:ext cx="3738880" cy="521970"/>
          </a:xfrm>
          <a:prstGeom prst="rect">
            <a:avLst/>
          </a:prstGeom>
        </p:spPr>
        <p:txBody>
          <a:bodyPr wrap="none" anchor="ctr">
            <a:sp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FZLanTingHeiS-DB-GB" panose="020B0300000000000000" charset="-122"/>
                <a:ea typeface="FZLanTingHeiS-DB-GB" panose="020B0300000000000000" charset="-122"/>
                <a:cs typeface="FZLanTingHeiS-DB-GB" panose="020B0300000000000000" charset="-122"/>
                <a:sym typeface="FZLanTingHeiS-DB-GB" panose="020B0300000000000000" charset="-122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234440" marR="0" indent="-32004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r>
              <a:rPr lang="zh-CN" altLang="en-US"/>
              <a:t>从</a:t>
            </a:r>
            <a:r>
              <a:rPr lang="zh-CN" altLang="en-US"/>
              <a:t>实践上做大模型</a:t>
            </a:r>
            <a:r>
              <a:rPr lang="zh-CN" altLang="en-US"/>
              <a:t>开发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23570" y="1489075"/>
            <a:ext cx="6241415" cy="9207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大模型落地应用的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两种路线：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微调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/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预训练领域大模型（结合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OCR, Voice, RAG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等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）；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借助足够强大的语言模型进行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Prompt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应用开发；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3738880" cy="521970"/>
          </a:xfrm>
        </p:spPr>
        <p:txBody>
          <a:bodyPr/>
          <a:p>
            <a:r>
              <a:rPr lang="zh-CN" altLang="en-US"/>
              <a:t>从</a:t>
            </a:r>
            <a:r>
              <a:rPr lang="zh-CN" altLang="en-US"/>
              <a:t>实践上做大模型</a:t>
            </a:r>
            <a:r>
              <a:rPr lang="zh-CN" altLang="en-US"/>
              <a:t>开发</a:t>
            </a:r>
            <a:endParaRPr lang="zh-CN" altLang="en-US"/>
          </a:p>
        </p:txBody>
      </p:sp>
      <p:pic>
        <p:nvPicPr>
          <p:cNvPr id="19" name="图片 18" descr="model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91235" y="4130040"/>
            <a:ext cx="4497070" cy="1923415"/>
          </a:xfrm>
          <a:prstGeom prst="rect">
            <a:avLst/>
          </a:prstGeom>
        </p:spPr>
      </p:pic>
      <p:pic>
        <p:nvPicPr>
          <p:cNvPr id="20" name="图片 19" descr="xrayglm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503035" y="4063365"/>
            <a:ext cx="4451350" cy="2056765"/>
          </a:xfrm>
          <a:prstGeom prst="rect">
            <a:avLst/>
          </a:prstGeom>
        </p:spPr>
      </p:pic>
      <p:sp>
        <p:nvSpPr>
          <p:cNvPr id="21" name="B.说明文字"/>
          <p:cNvSpPr txBox="1"/>
          <p:nvPr>
            <p:custDataLst>
              <p:tags r:id="rId5"/>
            </p:custDataLst>
          </p:nvPr>
        </p:nvSpPr>
        <p:spPr>
          <a:xfrm>
            <a:off x="1067620" y="3444118"/>
            <a:ext cx="4381500" cy="655320"/>
          </a:xfrm>
          <a:prstGeom prst="rect">
            <a:avLst/>
          </a:prstGeom>
          <a:ln w="254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825500">
              <a:defRPr sz="5500">
                <a:solidFill>
                  <a:srgbClr val="5E5E5E"/>
                </a:solidFill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/>
              <a:t>ChatGenTitle-</a:t>
            </a:r>
            <a:r>
              <a:rPr lang="zh-CN" altLang="en-US" sz="1800"/>
              <a:t>论文摘要生成题目</a:t>
            </a:r>
            <a:r>
              <a:rPr lang="zh-CN" altLang="en-US" sz="1800"/>
              <a:t>大模型</a:t>
            </a:r>
            <a:endParaRPr lang="zh-CN" altLang="en-US" sz="180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1800"/>
              <a:t>Stars</a:t>
            </a:r>
            <a:r>
              <a:rPr lang="zh-CN" altLang="en-US" sz="1800"/>
              <a:t>：</a:t>
            </a:r>
            <a:r>
              <a:rPr lang="en-US" altLang="zh-CN" sz="1800"/>
              <a:t>790</a:t>
            </a:r>
            <a:endParaRPr lang="en-US" altLang="zh-CN" sz="1800"/>
          </a:p>
        </p:txBody>
      </p:sp>
      <p:sp>
        <p:nvSpPr>
          <p:cNvPr id="22" name="B.说明文字"/>
          <p:cNvSpPr txBox="1"/>
          <p:nvPr>
            <p:custDataLst>
              <p:tags r:id="rId6"/>
            </p:custDataLst>
          </p:nvPr>
        </p:nvSpPr>
        <p:spPr>
          <a:xfrm>
            <a:off x="1067620" y="6083813"/>
            <a:ext cx="3949700" cy="655320"/>
          </a:xfrm>
          <a:prstGeom prst="rect">
            <a:avLst/>
          </a:prstGeom>
          <a:ln w="254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825500">
              <a:defRPr sz="5500">
                <a:solidFill>
                  <a:srgbClr val="5E5E5E"/>
                </a:solidFill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/>
              <a:t>MedQA-ChatGLM-</a:t>
            </a:r>
            <a:r>
              <a:rPr lang="zh-CN" altLang="en-US" sz="1800"/>
              <a:t>医疗问答大模型</a:t>
            </a:r>
            <a:endParaRPr lang="zh-CN" altLang="en-US" sz="180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1800"/>
              <a:t>Stars</a:t>
            </a:r>
            <a:r>
              <a:rPr lang="zh-CN" altLang="en-US" sz="1800"/>
              <a:t>：</a:t>
            </a:r>
            <a:r>
              <a:rPr lang="en-US" altLang="zh-CN" sz="1800"/>
              <a:t>254</a:t>
            </a:r>
            <a:endParaRPr lang="en-US" altLang="zh-CN" sz="1800"/>
          </a:p>
        </p:txBody>
      </p:sp>
      <p:sp>
        <p:nvSpPr>
          <p:cNvPr id="23" name="B.说明文字"/>
          <p:cNvSpPr txBox="1"/>
          <p:nvPr>
            <p:custDataLst>
              <p:tags r:id="rId7"/>
            </p:custDataLst>
          </p:nvPr>
        </p:nvSpPr>
        <p:spPr>
          <a:xfrm>
            <a:off x="6554020" y="3474598"/>
            <a:ext cx="3086100" cy="655320"/>
          </a:xfrm>
          <a:prstGeom prst="rect">
            <a:avLst/>
          </a:prstGeom>
          <a:ln w="254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825500">
              <a:defRPr sz="5500">
                <a:solidFill>
                  <a:srgbClr val="5E5E5E"/>
                </a:solidFill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/>
              <a:t>CareGPT-</a:t>
            </a:r>
            <a:r>
              <a:rPr lang="zh-CN" altLang="en-US" sz="1800"/>
              <a:t>医疗</a:t>
            </a:r>
            <a:r>
              <a:rPr lang="zh-CN" altLang="en-US" sz="1800"/>
              <a:t>大语言模型</a:t>
            </a:r>
            <a:endParaRPr lang="zh-CN" altLang="en-US" sz="180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1800"/>
              <a:t>Stars</a:t>
            </a:r>
            <a:r>
              <a:rPr lang="zh-CN" altLang="en-US" sz="1800"/>
              <a:t>：</a:t>
            </a:r>
            <a:r>
              <a:rPr lang="en-US" altLang="zh-CN" sz="1800"/>
              <a:t>192</a:t>
            </a:r>
            <a:endParaRPr lang="en-US" altLang="zh-CN" sz="1800"/>
          </a:p>
        </p:txBody>
      </p:sp>
      <p:sp>
        <p:nvSpPr>
          <p:cNvPr id="24" name="B.说明文字"/>
          <p:cNvSpPr txBox="1"/>
          <p:nvPr>
            <p:custDataLst>
              <p:tags r:id="rId8"/>
            </p:custDataLst>
          </p:nvPr>
        </p:nvSpPr>
        <p:spPr>
          <a:xfrm>
            <a:off x="6554020" y="6120008"/>
            <a:ext cx="3924300" cy="655320"/>
          </a:xfrm>
          <a:prstGeom prst="rect">
            <a:avLst/>
          </a:prstGeom>
          <a:ln w="254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825500">
              <a:defRPr sz="5500">
                <a:solidFill>
                  <a:srgbClr val="5E5E5E"/>
                </a:solidFill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/>
              <a:t>XrayGLM-</a:t>
            </a:r>
            <a:r>
              <a:rPr lang="zh-CN" altLang="en-US" sz="1800"/>
              <a:t>胸部</a:t>
            </a:r>
            <a:r>
              <a:rPr lang="en-US" sz="1800"/>
              <a:t>X</a:t>
            </a:r>
            <a:r>
              <a:rPr lang="zh-CN" altLang="en-US" sz="1800"/>
              <a:t>光</a:t>
            </a:r>
            <a:r>
              <a:rPr lang="zh-CN" altLang="en-US" sz="1800"/>
              <a:t>医疗多模态</a:t>
            </a:r>
            <a:r>
              <a:rPr lang="zh-CN" altLang="en-US" sz="1800"/>
              <a:t>模型</a:t>
            </a:r>
            <a:endParaRPr lang="zh-CN" altLang="en-US" sz="180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1800"/>
              <a:t>Stars</a:t>
            </a:r>
            <a:r>
              <a:rPr lang="zh-CN" altLang="en-US" sz="1800"/>
              <a:t>：</a:t>
            </a:r>
            <a:r>
              <a:rPr lang="en-US" altLang="zh-CN" sz="1800"/>
              <a:t>671</a:t>
            </a:r>
            <a:endParaRPr lang="en-US" altLang="zh-CN" sz="1800"/>
          </a:p>
        </p:txBody>
      </p:sp>
      <p:pic>
        <p:nvPicPr>
          <p:cNvPr id="25" name="图片 24" descr="usage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991870" y="1357630"/>
            <a:ext cx="4457065" cy="211264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7247890" y="1133475"/>
            <a:ext cx="2876550" cy="234124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5516880" cy="521970"/>
          </a:xfrm>
        </p:spPr>
        <p:txBody>
          <a:bodyPr/>
          <a:p>
            <a:r>
              <a:rPr lang="zh-CN" altLang="en-US"/>
              <a:t>从</a:t>
            </a:r>
            <a:r>
              <a:rPr lang="zh-CN" altLang="en-US"/>
              <a:t>实践上做大模型开发</a:t>
            </a:r>
            <a:r>
              <a:rPr lang="en-US" altLang="zh-CN"/>
              <a:t> - C</a:t>
            </a:r>
            <a:r>
              <a:rPr lang="en-US" altLang="zh-CN"/>
              <a:t>areGPT</a:t>
            </a:r>
            <a:endParaRPr lang="en-US" altLang="zh-CN"/>
          </a:p>
        </p:txBody>
      </p:sp>
      <p:pic>
        <p:nvPicPr>
          <p:cNvPr id="3" name="图片 2" descr="metho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325" y="1557020"/>
            <a:ext cx="10667365" cy="37973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367530" y="5354320"/>
            <a:ext cx="406400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CareGPT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医疗大语言模型落地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应用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15640" y="5877560"/>
            <a:ext cx="649287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结合大语言模型和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RAG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对医学知识进行检索问答与回答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支持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5872480" cy="521970"/>
          </a:xfrm>
        </p:spPr>
        <p:txBody>
          <a:bodyPr/>
          <a:p>
            <a:r>
              <a:rPr lang="zh-CN" altLang="en-US"/>
              <a:t>从实践上做大模型开发</a:t>
            </a:r>
            <a:r>
              <a:rPr lang="en-US" altLang="zh-CN"/>
              <a:t> - ChatP</a:t>
            </a:r>
            <a:r>
              <a:rPr lang="en-US" altLang="zh-CN"/>
              <a:t>aper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27125" y="1484630"/>
            <a:ext cx="10093960" cy="4560570"/>
          </a:xfrm>
          <a:prstGeom prst="rect">
            <a:avLst/>
          </a:prstGeom>
        </p:spPr>
      </p:pic>
      <p:sp>
        <p:nvSpPr>
          <p:cNvPr id="166" name="二级标题方正兰亭黑简体"/>
          <p:cNvSpPr txBox="1"/>
          <p:nvPr>
            <p:custDataLst>
              <p:tags r:id="rId3"/>
            </p:custDataLst>
          </p:nvPr>
        </p:nvSpPr>
        <p:spPr>
          <a:xfrm>
            <a:off x="3071495" y="5877560"/>
            <a:ext cx="6245860" cy="760730"/>
          </a:xfrm>
          <a:prstGeom prst="rect">
            <a:avLst/>
          </a:prstGeom>
          <a:ln w="25400">
            <a:miter lim="400000"/>
          </a:ln>
        </p:spPr>
        <p:txBody>
          <a:bodyPr wrap="none" lIns="50800" tIns="50800" rIns="50800" bIns="50800" anchor="ctr">
            <a:noAutofit/>
          </a:bodyPr>
          <a:lstStyle>
            <a:lvl1pPr defTabSz="825500">
              <a:defRPr sz="4500">
                <a:solidFill>
                  <a:srgbClr val="535353"/>
                </a:solidFill>
              </a:defRPr>
            </a:lvl1pPr>
          </a:lstStyle>
          <a:p>
            <a:pPr algn="ctr"/>
            <a:r>
              <a:rPr lang="zh-CN" sz="1800">
                <a:latin typeface="+mj-ea"/>
                <a:ea typeface="+mj-ea"/>
                <a:cs typeface="+mj-ea"/>
              </a:rPr>
              <a:t>数据预处理</a:t>
            </a:r>
            <a:r>
              <a:rPr sz="1800">
                <a:latin typeface="+mj-ea"/>
                <a:ea typeface="+mj-ea"/>
                <a:cs typeface="+mj-ea"/>
              </a:rPr>
              <a:t>-LLMs</a:t>
            </a:r>
            <a:r>
              <a:rPr lang="zh-CN" sz="1800">
                <a:latin typeface="+mj-ea"/>
                <a:ea typeface="+mj-ea"/>
                <a:cs typeface="+mj-ea"/>
              </a:rPr>
              <a:t>处理</a:t>
            </a:r>
            <a:r>
              <a:rPr sz="1800">
                <a:latin typeface="+mj-ea"/>
                <a:ea typeface="+mj-ea"/>
                <a:cs typeface="+mj-ea"/>
              </a:rPr>
              <a:t>-</a:t>
            </a:r>
            <a:r>
              <a:rPr lang="zh-CN" sz="1800">
                <a:latin typeface="+mj-ea"/>
                <a:ea typeface="+mj-ea"/>
                <a:cs typeface="+mj-ea"/>
              </a:rPr>
              <a:t>输出</a:t>
            </a:r>
            <a:r>
              <a:rPr sz="1800">
                <a:latin typeface="+mj-ea"/>
                <a:ea typeface="+mj-ea"/>
                <a:cs typeface="+mj-ea"/>
              </a:rPr>
              <a:t>结果拼接</a:t>
            </a:r>
            <a:endParaRPr sz="1800">
              <a:latin typeface="+mj-ea"/>
              <a:ea typeface="+mj-ea"/>
              <a:cs typeface="+mj-ea"/>
            </a:endParaRP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QQ图片2022031922034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95325" y="1484630"/>
            <a:ext cx="1830705" cy="2566035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2667000" y="1484630"/>
            <a:ext cx="905573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澳门理工大学在读硕士（研究方向：医学</a:t>
            </a:r>
            <a:r>
              <a:rPr lang="en-US" altLang="zh-CN"/>
              <a:t>AI</a:t>
            </a:r>
            <a:r>
              <a:rPr lang="zh-CN" altLang="en-US"/>
              <a:t>）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百度</a:t>
            </a:r>
            <a:r>
              <a:rPr lang="en-US" altLang="zh-CN">
                <a:sym typeface="+mn-ea"/>
              </a:rPr>
              <a:t>PPDE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计成科技</a:t>
            </a:r>
            <a:r>
              <a:rPr lang="en-US" altLang="zh-CN"/>
              <a:t>CTO </a:t>
            </a:r>
            <a:r>
              <a:rPr lang="zh-CN" altLang="en-US">
                <a:ea typeface="宋体" panose="02010600030101010101" pitchFamily="2" charset="-122"/>
              </a:rPr>
              <a:t>（</a:t>
            </a:r>
            <a:r>
              <a:rPr lang="en-US" altLang="zh-CN"/>
              <a:t>NVIDIA</a:t>
            </a:r>
            <a:r>
              <a:rPr lang="zh-CN" altLang="en-US"/>
              <a:t>创投</a:t>
            </a:r>
            <a:r>
              <a:rPr lang="zh-CN" altLang="en-US">
                <a:ea typeface="宋体" panose="02010600030101010101" pitchFamily="2" charset="-122"/>
              </a:rPr>
              <a:t>）</a:t>
            </a:r>
            <a:r>
              <a:rPr lang="en-US" altLang="zh-CN"/>
              <a:t>/ </a:t>
            </a:r>
            <a:r>
              <a:rPr lang="zh-CN" altLang="en-US"/>
              <a:t>奇元</a:t>
            </a:r>
            <a:r>
              <a:rPr lang="zh-CN" altLang="en-US"/>
              <a:t>科技联创</a:t>
            </a:r>
            <a:r>
              <a:rPr lang="en-US" altLang="zh-CN"/>
              <a:t>&amp;CTO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ym typeface="Helvetica"/>
              </a:rPr>
              <a:t>Github</a:t>
            </a:r>
            <a:r>
              <a:rPr lang="zh-CN" altLang="en-US">
                <a:ea typeface="宋体" panose="02010600030101010101" pitchFamily="2" charset="-122"/>
                <a:sym typeface="Helvetica"/>
              </a:rPr>
              <a:t>：</a:t>
            </a:r>
            <a:r>
              <a:rPr lang="zh-CN" altLang="en-US">
                <a:sym typeface="Helvetica"/>
              </a:rPr>
              <a:t>https://github.com/WangRongsheng/</a:t>
            </a:r>
            <a:endParaRPr lang="en-US" altLang="zh-CN"/>
          </a:p>
          <a:p>
            <a:pPr>
              <a:buFont typeface="Arial" panose="020B0604020202020204" pitchFamily="34" charset="0"/>
            </a:pPr>
            <a:endParaRPr lang="en-US" altLang="zh-CN"/>
          </a:p>
          <a:p>
            <a:pPr>
              <a:buFont typeface="Arial" panose="020B0604020202020204" pitchFamily="34" charset="0"/>
            </a:pPr>
            <a:r>
              <a:rPr lang="zh-CN" altLang="en-US"/>
              <a:t>开源项目：</a:t>
            </a:r>
            <a:endParaRPr lang="zh-CN" altLang="en-US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altLang="zh-CN"/>
              <a:t>ChatPaper</a:t>
            </a:r>
            <a:r>
              <a:rPr lang="zh-CN" altLang="en-US">
                <a:ea typeface="宋体" panose="02010600030101010101" pitchFamily="2" charset="-122"/>
              </a:rPr>
              <a:t>（</a:t>
            </a:r>
            <a:r>
              <a:rPr lang="en-US" altLang="zh-CN">
                <a:ea typeface="宋体" panose="02010600030101010101" pitchFamily="2" charset="-122"/>
              </a:rPr>
              <a:t>16.2k+ Stars</a:t>
            </a:r>
            <a:r>
              <a:rPr lang="zh-CN" altLang="en-US">
                <a:ea typeface="宋体" panose="02010600030101010101" pitchFamily="2" charset="-122"/>
              </a:rPr>
              <a:t>）：利用</a:t>
            </a:r>
            <a:r>
              <a:rPr lang="en-US" altLang="zh-CN">
                <a:ea typeface="宋体" panose="02010600030101010101" pitchFamily="2" charset="-122"/>
              </a:rPr>
              <a:t>ChatGPT</a:t>
            </a:r>
            <a:r>
              <a:rPr lang="zh-CN" altLang="en-US">
                <a:ea typeface="宋体" panose="02010600030101010101" pitchFamily="2" charset="-122"/>
              </a:rPr>
              <a:t>进行论文总结；</a:t>
            </a:r>
            <a:endParaRPr lang="zh-CN" altLang="en-US">
              <a:ea typeface="宋体" panose="02010600030101010101" pitchFamily="2" charset="-122"/>
            </a:endParaRP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altLang="zh-CN"/>
              <a:t>ChatGenTitle</a:t>
            </a:r>
            <a:r>
              <a:rPr lang="zh-CN" altLang="en-US">
                <a:ea typeface="宋体" panose="02010600030101010101" pitchFamily="2" charset="-122"/>
              </a:rPr>
              <a:t>（</a:t>
            </a:r>
            <a:r>
              <a:rPr lang="en-US" altLang="zh-CN">
                <a:ea typeface="宋体" panose="02010600030101010101" pitchFamily="2" charset="-122"/>
              </a:rPr>
              <a:t>790+ Stars</a:t>
            </a:r>
            <a:r>
              <a:rPr lang="zh-CN" altLang="en-US">
                <a:ea typeface="宋体" panose="02010600030101010101" pitchFamily="2" charset="-122"/>
              </a:rPr>
              <a:t>）：论文题目生成模型；</a:t>
            </a:r>
            <a:endParaRPr lang="zh-CN" altLang="en-US">
              <a:ea typeface="宋体" panose="02010600030101010101" pitchFamily="2" charset="-122"/>
            </a:endParaRP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altLang="zh-CN">
                <a:ea typeface="宋体" panose="02010600030101010101" pitchFamily="2" charset="-122"/>
              </a:rPr>
              <a:t>XrayGLM</a:t>
            </a:r>
            <a:r>
              <a:rPr lang="zh-CN" altLang="en-US">
                <a:ea typeface="宋体" panose="02010600030101010101" pitchFamily="2" charset="-122"/>
              </a:rPr>
              <a:t>（</a:t>
            </a:r>
            <a:r>
              <a:rPr lang="en-US" altLang="zh-CN">
                <a:ea typeface="宋体" panose="02010600030101010101" pitchFamily="2" charset="-122"/>
              </a:rPr>
              <a:t>670+ Stars</a:t>
            </a:r>
            <a:r>
              <a:rPr lang="zh-CN" altLang="en-US">
                <a:ea typeface="宋体" panose="02010600030101010101" pitchFamily="2" charset="-122"/>
              </a:rPr>
              <a:t>）：会看胸部X光片的中文多模态医学大模型 ；</a:t>
            </a:r>
            <a:endParaRPr lang="zh-CN" altLang="en-US">
              <a:ea typeface="宋体" panose="02010600030101010101" pitchFamily="2" charset="-122"/>
            </a:endParaRP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zh-CN" altLang="en-US">
                <a:ea typeface="宋体" panose="02010600030101010101" pitchFamily="2" charset="-122"/>
              </a:rPr>
              <a:t>CareGPT（</a:t>
            </a:r>
            <a:r>
              <a:rPr lang="en-US" altLang="zh-CN">
                <a:ea typeface="宋体" panose="02010600030101010101" pitchFamily="2" charset="-122"/>
              </a:rPr>
              <a:t>190+ Stars</a:t>
            </a:r>
            <a:r>
              <a:rPr lang="zh-CN" altLang="en-US">
                <a:ea typeface="宋体" panose="02010600030101010101" pitchFamily="2" charset="-122"/>
              </a:rPr>
              <a:t>）：医疗大</a:t>
            </a:r>
            <a:r>
              <a:rPr lang="zh-CN" altLang="en-US">
                <a:ea typeface="宋体" panose="02010600030101010101" pitchFamily="2" charset="-122"/>
              </a:rPr>
              <a:t>语言模型；</a:t>
            </a:r>
            <a:endParaRPr lang="zh-CN" altLang="en-US">
              <a:ea typeface="宋体" panose="02010600030101010101" pitchFamily="2" charset="-122"/>
            </a:endParaRPr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其次我也是</a:t>
            </a:r>
            <a:r>
              <a:rPr lang="en-US" altLang="zh-CN"/>
              <a:t>MiniGPT-4</a:t>
            </a:r>
            <a:r>
              <a:rPr lang="zh-CN" altLang="en-US">
                <a:ea typeface="宋体" panose="02010600030101010101" pitchFamily="2" charset="-122"/>
              </a:rPr>
              <a:t>（</a:t>
            </a:r>
            <a:r>
              <a:rPr lang="en-US" altLang="zh-CN">
                <a:ea typeface="宋体" panose="02010600030101010101" pitchFamily="2" charset="-122"/>
              </a:rPr>
              <a:t>23.9k</a:t>
            </a:r>
            <a:r>
              <a:rPr lang="zh-CN" altLang="en-US">
                <a:ea typeface="宋体" panose="02010600030101010101" pitchFamily="2" charset="-122"/>
              </a:rPr>
              <a:t>），</a:t>
            </a:r>
            <a:r>
              <a:rPr lang="en-US" altLang="zh-CN">
                <a:ea typeface="宋体" panose="02010600030101010101" pitchFamily="2" charset="-122"/>
              </a:rPr>
              <a:t>GPT</a:t>
            </a:r>
            <a:r>
              <a:rPr lang="zh-CN" altLang="en-US">
                <a:ea typeface="宋体" panose="02010600030101010101" pitchFamily="2" charset="-122"/>
              </a:rPr>
              <a:t>_</a:t>
            </a:r>
            <a:r>
              <a:rPr lang="en-US" altLang="zh-CN">
                <a:ea typeface="宋体" panose="02010600030101010101" pitchFamily="2" charset="-122"/>
              </a:rPr>
              <a:t>A</a:t>
            </a:r>
            <a:r>
              <a:rPr lang="zh-CN" altLang="en-US">
                <a:ea typeface="宋体" panose="02010600030101010101" pitchFamily="2" charset="-122"/>
              </a:rPr>
              <a:t>cademic（</a:t>
            </a:r>
            <a:r>
              <a:rPr lang="en-US" altLang="zh-CN">
                <a:ea typeface="宋体" panose="02010600030101010101" pitchFamily="2" charset="-122"/>
              </a:rPr>
              <a:t>48.8k</a:t>
            </a:r>
            <a:r>
              <a:rPr lang="zh-CN" altLang="en-US">
                <a:ea typeface="宋体" panose="02010600030101010101" pitchFamily="2" charset="-122"/>
              </a:rPr>
              <a:t>）等开源项目的</a:t>
            </a:r>
            <a:r>
              <a:rPr lang="zh-CN" altLang="en-US">
                <a:ea typeface="宋体" panose="02010600030101010101" pitchFamily="2" charset="-122"/>
              </a:rPr>
              <a:t>贡献者。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2494280" cy="521970"/>
          </a:xfrm>
        </p:spPr>
        <p:txBody>
          <a:bodyPr/>
          <a:p>
            <a:r>
              <a:rPr lang="zh-CN" altLang="en-US"/>
              <a:t>从</a:t>
            </a:r>
            <a:r>
              <a:rPr lang="en-US" altLang="zh-CN"/>
              <a:t>ChatGPT</a:t>
            </a:r>
            <a:r>
              <a:rPr lang="zh-CN" altLang="en-US"/>
              <a:t>说起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551815" y="1412875"/>
            <a:ext cx="108540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ChatGPT</a:t>
            </a:r>
            <a:r>
              <a:rPr lang="zh-CN" altLang="en-US"/>
              <a:t>全称</a:t>
            </a:r>
            <a:r>
              <a:rPr lang="en-US" altLang="zh-CN"/>
              <a:t>Chat </a:t>
            </a:r>
            <a:r>
              <a:rPr lang="zh-CN" altLang="en-US"/>
              <a:t>Generative Pre-Training，统称为Large Language Models</a:t>
            </a:r>
            <a:r>
              <a:rPr lang="en-US" altLang="zh-CN"/>
              <a:t> (LLM)</a:t>
            </a:r>
            <a:r>
              <a:rPr lang="zh-CN" altLang="en-US"/>
              <a:t>。“</a:t>
            </a:r>
            <a:r>
              <a:rPr lang="en-US" altLang="zh-CN"/>
              <a:t>C</a:t>
            </a:r>
            <a:r>
              <a:rPr lang="zh-CN" altLang="en-US"/>
              <a:t>hat”</a:t>
            </a:r>
            <a:r>
              <a:rPr lang="zh-CN" altLang="en-US"/>
              <a:t>意为聊天，GPT是一种预训练语言模型的缩写。所以ChatGPT是一款功能非常强大的AI（人工智能）聊天机器人，能做很多的事情。比如它能够通过学习和理解人类的语言来进行对话，还能根据聊天的上下文进行互动，真正像人类一样来聊天交流，甚至能完成撰写邮件、视频脚本、文案、翻译、代码等任务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23570" y="2781300"/>
            <a:ext cx="10636250" cy="31349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3916680" cy="521970"/>
          </a:xfrm>
        </p:spPr>
        <p:txBody>
          <a:bodyPr/>
          <a:p>
            <a:r>
              <a:rPr lang="zh-CN" altLang="en-US"/>
              <a:t>从</a:t>
            </a:r>
            <a:r>
              <a:rPr lang="en-US" altLang="zh-CN"/>
              <a:t>ChatGPT</a:t>
            </a:r>
            <a:r>
              <a:rPr lang="zh-CN" altLang="en-US"/>
              <a:t>说起（</a:t>
            </a:r>
            <a:r>
              <a:rPr lang="zh-CN" altLang="en-US"/>
              <a:t>研究）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015480" y="1052830"/>
            <a:ext cx="5035550" cy="34556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543925" y="4508500"/>
            <a:ext cx="167322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多模态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模型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9380" y="1412875"/>
            <a:ext cx="6750685" cy="317246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495550" y="4509135"/>
            <a:ext cx="175069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大语言模型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982980" y="4940935"/>
            <a:ext cx="8782685" cy="18459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9695815" y="5661025"/>
            <a:ext cx="135382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文生图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模型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3916680" cy="521970"/>
          </a:xfrm>
        </p:spPr>
        <p:txBody>
          <a:bodyPr/>
          <a:p>
            <a:r>
              <a:rPr lang="zh-CN" altLang="en-US"/>
              <a:t>从</a:t>
            </a:r>
            <a:r>
              <a:rPr lang="en-US" altLang="zh-CN"/>
              <a:t>ChatGPT</a:t>
            </a:r>
            <a:r>
              <a:rPr lang="zh-CN" altLang="en-US"/>
              <a:t>说起（</a:t>
            </a:r>
            <a:r>
              <a:rPr lang="zh-CN" altLang="en-US"/>
              <a:t>实践）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9033"/>
          <a:stretch>
            <a:fillRect/>
          </a:stretch>
        </p:blipFill>
        <p:spPr>
          <a:xfrm>
            <a:off x="4367530" y="3068955"/>
            <a:ext cx="7800975" cy="31972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096000" y="6266180"/>
            <a:ext cx="578485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GenAI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（生成式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AI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）公司吸引了大量资本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-dealroom.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co</a:t>
            </a:r>
            <a:endParaRPr kumimoji="0" lang="en-US" altLang="zh-C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宋体" panose="02010600030101010101" pitchFamily="2" charset="-122"/>
              <a:cs typeface="+mn-cs"/>
              <a:sym typeface="Helvetic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231765" y="1357630"/>
            <a:ext cx="5162550" cy="28098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015865" y="4149090"/>
            <a:ext cx="634047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HuggingFace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月活用户从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120k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（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23.0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1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）增加至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580k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（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23.08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宋体" panose="02010600030101010101" pitchFamily="2" charset="-122"/>
              <a:cs typeface="+mn-cs"/>
              <a:sym typeface="Helvetica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51815" y="1628775"/>
            <a:ext cx="1733550" cy="7048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2423795" y="1628775"/>
            <a:ext cx="1219200" cy="6953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479425" y="2434590"/>
            <a:ext cx="4100830" cy="60134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479425" y="3035935"/>
            <a:ext cx="2077085" cy="60007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407035" y="1484630"/>
            <a:ext cx="4464685" cy="504063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ctr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2556510" y="3035935"/>
            <a:ext cx="1695450" cy="60007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551815" y="3663315"/>
            <a:ext cx="1733550" cy="664845"/>
          </a:xfrm>
          <a:prstGeom prst="rect">
            <a:avLst/>
          </a:prstGeom>
        </p:spPr>
      </p:pic>
      <p:pic>
        <p:nvPicPr>
          <p:cNvPr id="15" name="图片 14" descr="Logo_-_Auto_GPT-B-400x18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556510" y="3717290"/>
            <a:ext cx="1393190" cy="63055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623570" y="4429125"/>
            <a:ext cx="4050665" cy="19589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3719830" y="2781598"/>
            <a:ext cx="5064760" cy="829945"/>
          </a:xfrm>
        </p:spPr>
        <p:txBody>
          <a:bodyPr/>
          <a:p>
            <a:r>
              <a:rPr lang="zh-CN" altLang="en-US" sz="3600"/>
              <a:t>从</a:t>
            </a:r>
            <a:r>
              <a:rPr lang="zh-CN" altLang="en-US" sz="4800" b="1"/>
              <a:t>研究</a:t>
            </a:r>
            <a:r>
              <a:rPr lang="zh-CN" altLang="en-US" sz="3600"/>
              <a:t>上做大模型开发</a:t>
            </a:r>
            <a:endParaRPr lang="zh-CN" altLang="en-US" sz="360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3738880" cy="521970"/>
          </a:xfrm>
        </p:spPr>
        <p:txBody>
          <a:bodyPr/>
          <a:p>
            <a:r>
              <a:rPr lang="zh-CN" altLang="en-US"/>
              <a:t>从研究上做大模型</a:t>
            </a:r>
            <a:r>
              <a:rPr lang="zh-CN" altLang="en-US"/>
              <a:t>开发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767080" y="5618480"/>
            <a:ext cx="10729595" cy="69088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tx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ctr" forceAA="0" upright="0">
            <a:no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基础研究（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Transformer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架构设计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上下文学习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思维链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零样本学习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能力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涌现）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767080" y="4218940"/>
            <a:ext cx="4379595" cy="134112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tx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ctr" forceAA="0" upright="0">
            <a:no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数据构建（高质量数据构建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数据蒸馏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数据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配比）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cxnSp>
        <p:nvCxnSpPr>
          <p:cNvPr id="8" name="直接箭头连接符 7"/>
          <p:cNvCxnSpPr/>
          <p:nvPr/>
        </p:nvCxnSpPr>
        <p:spPr>
          <a:xfrm flipV="1">
            <a:off x="479425" y="1557020"/>
            <a:ext cx="0" cy="4680585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round/>
            <a:tailEnd type="arrow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</p:cxn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>
            <a:off x="2783840" y="6525260"/>
            <a:ext cx="6916420" cy="0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round/>
            <a:tailEnd type="arrow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</p:cxn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5273040" y="4933315"/>
            <a:ext cx="6223635" cy="610235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tx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ctr" forceAA="0" upright="0">
            <a:no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高效适配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（预训练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监督微调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RLHF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5273040" y="4221480"/>
            <a:ext cx="6223635" cy="63627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tx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ctr" forceAA="0" upright="0">
            <a:no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微调方法：全参数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LoRA, QLoRA, LongLoRA, P-T</a:t>
            </a:r>
            <a:r>
              <a: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uning, ...</a:t>
            </a: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767080" y="3469640"/>
            <a:ext cx="4379595" cy="69088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tx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ctr" forceAA="0" upright="0">
            <a:no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可控生成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（</a:t>
            </a:r>
            <a:r>
              <a: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CoT, ToT, ...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4" name="矩形 13"/>
          <p:cNvSpPr/>
          <p:nvPr>
            <p:custDataLst>
              <p:tags r:id="rId6"/>
            </p:custDataLst>
          </p:nvPr>
        </p:nvSpPr>
        <p:spPr>
          <a:xfrm>
            <a:off x="5273040" y="3465195"/>
            <a:ext cx="6223635" cy="69088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tx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ctr" forceAA="0" upright="0">
            <a:no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安全可信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（</a:t>
            </a:r>
            <a:r>
              <a: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LLM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攻击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[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奶奶哄睡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给小费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],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模型幻觉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RAG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5" name="矩形 14"/>
          <p:cNvSpPr/>
          <p:nvPr>
            <p:custDataLst>
              <p:tags r:id="rId7"/>
            </p:custDataLst>
          </p:nvPr>
        </p:nvSpPr>
        <p:spPr>
          <a:xfrm>
            <a:off x="767080" y="2720340"/>
            <a:ext cx="4379595" cy="69088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tx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ctr" forceAA="0" upright="0">
            <a:no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认知学习（外部工具学习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Agent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6" name="矩形 15"/>
          <p:cNvSpPr/>
          <p:nvPr>
            <p:custDataLst>
              <p:tags r:id="rId8"/>
            </p:custDataLst>
          </p:nvPr>
        </p:nvSpPr>
        <p:spPr>
          <a:xfrm>
            <a:off x="5273040" y="2726690"/>
            <a:ext cx="6223635" cy="67310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tx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ctr" forceAA="0" upright="0">
            <a:no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模型评价（自动评价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人工评价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模型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评价）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7" name="矩形 16"/>
          <p:cNvSpPr/>
          <p:nvPr>
            <p:custDataLst>
              <p:tags r:id="rId9"/>
            </p:custDataLst>
          </p:nvPr>
        </p:nvSpPr>
        <p:spPr>
          <a:xfrm>
            <a:off x="767080" y="1437640"/>
            <a:ext cx="10729595" cy="122428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tx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ctr" forceAA="0" upright="0">
            <a:no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垂直应用（法律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医疗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金融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教育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科技）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5694680" cy="521970"/>
          </a:xfrm>
        </p:spPr>
        <p:txBody>
          <a:bodyPr/>
          <a:p>
            <a:r>
              <a:rPr lang="zh-CN" altLang="en-US"/>
              <a:t>从研究上做大模型开发</a:t>
            </a:r>
            <a:r>
              <a:rPr lang="en-US" altLang="zh-CN"/>
              <a:t> - </a:t>
            </a:r>
            <a:r>
              <a:rPr lang="zh-CN" altLang="en-US"/>
              <a:t>适配</a:t>
            </a:r>
            <a:r>
              <a:rPr lang="zh-CN" altLang="en-US"/>
              <a:t>微调</a:t>
            </a:r>
            <a:endParaRPr lang="zh-CN" altLang="en-US"/>
          </a:p>
        </p:txBody>
      </p:sp>
      <p:sp>
        <p:nvSpPr>
          <p:cNvPr id="104" name="矩形 103"/>
          <p:cNvSpPr/>
          <p:nvPr>
            <p:custDataLst>
              <p:tags r:id="rId1"/>
            </p:custDataLst>
          </p:nvPr>
        </p:nvSpPr>
        <p:spPr>
          <a:xfrm>
            <a:off x="2170737" y="5294874"/>
            <a:ext cx="7811463" cy="14869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2312977" y="5294874"/>
            <a:ext cx="7811463" cy="14869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611120" y="1279525"/>
            <a:ext cx="3262630" cy="55429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943600" y="1345565"/>
            <a:ext cx="2873375" cy="543623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8935720" y="1279525"/>
            <a:ext cx="3178175" cy="5542915"/>
          </a:xfrm>
          <a:prstGeom prst="rect">
            <a:avLst/>
          </a:prstGeom>
        </p:spPr>
      </p:pic>
      <p:cxnSp>
        <p:nvCxnSpPr>
          <p:cNvPr id="18" name="直接连接符 17"/>
          <p:cNvCxnSpPr/>
          <p:nvPr>
            <p:custDataLst>
              <p:tags r:id="rId9"/>
            </p:custDataLst>
          </p:nvPr>
        </p:nvCxnSpPr>
        <p:spPr>
          <a:xfrm>
            <a:off x="2438400" y="1266190"/>
            <a:ext cx="15875" cy="5255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198755" y="1371600"/>
            <a:ext cx="218376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底座模型：经过预训练但是没有经过指令微调</a:t>
            </a:r>
            <a:r>
              <a:rPr lang="en-US" altLang="zh-CN"/>
              <a:t> </a:t>
            </a:r>
            <a:r>
              <a:rPr lang="zh-CN" altLang="en-US"/>
              <a:t>；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Chat</a:t>
            </a:r>
            <a:r>
              <a:rPr lang="zh-CN" altLang="en-US"/>
              <a:t>模型：经过指令微调，在对话任务上表现更好；</a:t>
            </a:r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816610" y="3657600"/>
            <a:ext cx="904875" cy="971550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13"/>
            </p:custDataLst>
          </p:nvPr>
        </p:nvSpPr>
        <p:spPr>
          <a:xfrm>
            <a:off x="228600" y="4653280"/>
            <a:ext cx="21748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大规模无标注数据做预训练</a:t>
            </a:r>
            <a:endParaRPr lang="zh-CN" altLang="en-US" sz="1200"/>
          </a:p>
        </p:txBody>
      </p:sp>
      <p:sp>
        <p:nvSpPr>
          <p:cNvPr id="22" name="右箭头 21"/>
          <p:cNvSpPr/>
          <p:nvPr>
            <p:custDataLst>
              <p:tags r:id="rId14"/>
            </p:custDataLst>
          </p:nvPr>
        </p:nvSpPr>
        <p:spPr>
          <a:xfrm rot="5400000">
            <a:off x="1036955" y="5061585"/>
            <a:ext cx="372110" cy="15494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>
            <p:custDataLst>
              <p:tags r:id="rId15"/>
            </p:custDataLst>
          </p:nvPr>
        </p:nvSpPr>
        <p:spPr>
          <a:xfrm>
            <a:off x="330835" y="5486400"/>
            <a:ext cx="1779270" cy="7620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底座模型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右箭头 23"/>
          <p:cNvSpPr/>
          <p:nvPr>
            <p:custDataLst>
              <p:tags r:id="rId16"/>
            </p:custDataLst>
          </p:nvPr>
        </p:nvSpPr>
        <p:spPr>
          <a:xfrm>
            <a:off x="2174875" y="5791200"/>
            <a:ext cx="372110" cy="15494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551815" y="835640"/>
            <a:ext cx="5694680" cy="521970"/>
          </a:xfrm>
        </p:spPr>
        <p:txBody>
          <a:bodyPr/>
          <a:p>
            <a:r>
              <a:rPr lang="zh-CN" altLang="en-US"/>
              <a:t>从研究上做大模型开发</a:t>
            </a:r>
            <a:r>
              <a:rPr lang="en-US" altLang="zh-CN"/>
              <a:t> - </a:t>
            </a:r>
            <a:r>
              <a:rPr lang="zh-CN" altLang="en-US"/>
              <a:t>适配</a:t>
            </a:r>
            <a:r>
              <a:rPr lang="zh-CN" altLang="en-US"/>
              <a:t>微调</a:t>
            </a:r>
            <a:endParaRPr lang="zh-CN" altLang="en-US"/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695325" y="1628775"/>
          <a:ext cx="3152775" cy="434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005"/>
                <a:gridCol w="1207770"/>
              </a:tblGrid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400"/>
                        <a:t>开源模型</a:t>
                      </a: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400"/>
                        <a:t>模型参数量</a:t>
                      </a:r>
                      <a:endParaRPr lang="zh-CN" altLang="en-US" sz="1400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ERNIE-Bot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~</a:t>
                      </a:r>
                      <a:endParaRPr lang="en-US" altLang="zh-CN" sz="1400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BLOOM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1760</a:t>
                      </a:r>
                      <a:r>
                        <a:rPr lang="zh-CN" altLang="en-US" sz="1400"/>
                        <a:t>亿</a:t>
                      </a:r>
                      <a:endParaRPr lang="zh-CN" altLang="en-US" sz="1400"/>
                    </a:p>
                  </a:txBody>
                  <a:tcPr/>
                </a:tc>
              </a:tr>
              <a:tr h="3194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BLOOMZ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>
                          <a:sym typeface="+mn-ea"/>
                        </a:rPr>
                        <a:t>1760</a:t>
                      </a:r>
                      <a:r>
                        <a:rPr lang="zh-CN" altLang="en-US" sz="1400">
                          <a:sym typeface="+mn-ea"/>
                        </a:rPr>
                        <a:t>亿</a:t>
                      </a:r>
                      <a:endParaRPr lang="zh-CN" altLang="en-US" sz="1400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LLaMA-1/2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652</a:t>
                      </a:r>
                      <a:r>
                        <a:rPr lang="zh-CN" altLang="en-US" sz="1400"/>
                        <a:t>亿</a:t>
                      </a:r>
                      <a:endParaRPr lang="zh-CN" altLang="en-US" sz="1400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MOSS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160</a:t>
                      </a:r>
                      <a:r>
                        <a:rPr lang="zh-CN" altLang="en-US" sz="1400"/>
                        <a:t>亿</a:t>
                      </a:r>
                      <a:endParaRPr lang="zh-CN" altLang="en-US" sz="1400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ChatGLM</a:t>
                      </a:r>
                      <a:r>
                        <a:rPr lang="zh-CN" altLang="en-US" sz="1400"/>
                        <a:t>（</a:t>
                      </a:r>
                      <a:r>
                        <a:rPr lang="en-US" altLang="zh-CN" sz="1400"/>
                        <a:t>1/2/3</a:t>
                      </a:r>
                      <a:r>
                        <a:rPr lang="zh-CN" altLang="en-US" sz="1400"/>
                        <a:t>）</a:t>
                      </a: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62</a:t>
                      </a:r>
                      <a:r>
                        <a:rPr lang="zh-CN" altLang="en-US" sz="1400"/>
                        <a:t>亿</a:t>
                      </a:r>
                      <a:endParaRPr lang="zh-CN" altLang="en-US" sz="1400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Alpaca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130</a:t>
                      </a:r>
                      <a:r>
                        <a:rPr lang="zh-CN" altLang="en-US" sz="1400"/>
                        <a:t>亿</a:t>
                      </a:r>
                      <a:endParaRPr lang="zh-CN" altLang="en-US" sz="1400"/>
                    </a:p>
                  </a:txBody>
                  <a:tcPr/>
                </a:tc>
              </a:tr>
              <a:tr h="3714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InternLM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70</a:t>
                      </a:r>
                      <a:r>
                        <a:rPr lang="zh-CN" altLang="en-US" sz="1400"/>
                        <a:t>亿</a:t>
                      </a:r>
                      <a:endParaRPr lang="zh-CN" altLang="en-US" sz="1400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Vincuna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130</a:t>
                      </a:r>
                      <a:r>
                        <a:rPr lang="zh-CN" altLang="en-US" sz="1400"/>
                        <a:t>亿</a:t>
                      </a:r>
                      <a:endParaRPr lang="zh-CN" altLang="en-US" sz="1400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OpenLL</a:t>
                      </a:r>
                      <a:r>
                        <a:rPr lang="en-US" altLang="zh-CN" sz="1400"/>
                        <a:t>aMA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130</a:t>
                      </a:r>
                      <a:r>
                        <a:rPr lang="zh-CN" altLang="en-US" sz="1400"/>
                        <a:t>亿</a:t>
                      </a:r>
                      <a:endParaRPr lang="zh-CN" altLang="en-US" sz="1400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BaiC</a:t>
                      </a:r>
                      <a:r>
                        <a:rPr lang="en-US" altLang="zh-CN" sz="1400"/>
                        <a:t>huan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 b="0"/>
                        <a:t>70</a:t>
                      </a:r>
                      <a:r>
                        <a:rPr lang="zh-CN" altLang="en-US" sz="1400" b="0"/>
                        <a:t>亿</a:t>
                      </a:r>
                      <a:endParaRPr lang="zh-CN" altLang="en-US" sz="1400" b="0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Q</a:t>
                      </a:r>
                      <a:r>
                        <a:rPr lang="en-US" altLang="zh-CN" sz="1400"/>
                        <a:t>wen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 b="0"/>
                        <a:t>70</a:t>
                      </a:r>
                      <a:r>
                        <a:rPr lang="zh-CN" altLang="en-US" sz="1400" b="0"/>
                        <a:t>亿</a:t>
                      </a:r>
                      <a:endParaRPr lang="zh-CN" altLang="en-US" sz="1400" b="0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/>
                        <a:t>Mistral</a:t>
                      </a:r>
                      <a:endParaRPr lang="en-US" altLang="zh-CN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 b="0"/>
                        <a:t>70</a:t>
                      </a:r>
                      <a:r>
                        <a:rPr lang="zh-CN" altLang="en-US" sz="1400" b="0"/>
                        <a:t>亿</a:t>
                      </a:r>
                      <a:endParaRPr lang="zh-CN" altLang="en-US" sz="1400" b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4151630" y="1628775"/>
            <a:ext cx="7582535" cy="20288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8" tIns="45718" rIns="45718" bIns="45718" numCol="1" spcCol="38100" rtlCol="0" anchor="t" forceAA="0" upright="0">
            <a:spAutoFit/>
          </a:bodyPr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以Megatron-LM（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NVIDIA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）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/ Megatron-LLaMA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（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Alibaba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panose="02010600030101010101" pitchFamily="2" charset="-122"/>
                <a:cs typeface="+mn-cs"/>
                <a:sym typeface="Helvetica"/>
              </a:rPr>
              <a:t>）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为基础的从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0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开始训练预训练和监督微调大语言模型（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Yi, Qwen, Baichuan2...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）：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800100" marR="0" lvl="1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高质量数据制作，包括数据清洗与预处理等大量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工作；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800100" marR="0" lvl="1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涉及大量高效训练策略设计，分布式训练等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工作；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285750" marR="0" lvl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构建领域数据并在开源模型上进行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LoRA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微调：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800100" marR="0" lvl="1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在从未有人做过的领域尝试你的数据和任务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策略；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  <a:p>
            <a:pPr marL="800100" marR="0" lvl="1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与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ChatGPT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以及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GPT-4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进行性能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rPr>
              <a:t>对比；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TABLE_BEAUTIFY" val="smartTable{9ae359b0-34a7-42c2-8dcb-dc88e11cc3a3}"/>
  <p:tag name="TABLE_ENDDRAG_ORIGIN_RECT" val="347*248"/>
  <p:tag name="TABLE_ENDDRAG_RECT" val="64*222*347*248"/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commondata" val="eyJoZGlkIjoiYzVlY2Y0YzZkYWYzNzA2YzFkODE0ZTMyNGM0MmJjMmMifQ==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1_主题​​页">
  <a:themeElements>
    <a:clrScheme name="1_主题​​页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1_主题​​页">
      <a:majorFont>
        <a:latin typeface="SimSun"/>
        <a:ea typeface="SimSun"/>
        <a:cs typeface="SimSun"/>
      </a:majorFont>
      <a:minorFont>
        <a:latin typeface="Helvetica"/>
        <a:ea typeface="Helvetica"/>
        <a:cs typeface="Helvetica"/>
      </a:minorFont>
    </a:fontScheme>
    <a:fmtScheme name="1_主题​​页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主题​​页">
  <a:themeElements>
    <a:clrScheme name="1_主题​​页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1_主题​​页">
      <a:majorFont>
        <a:latin typeface="SimSun"/>
        <a:ea typeface="SimSun"/>
        <a:cs typeface="SimSun"/>
      </a:majorFont>
      <a:minorFont>
        <a:latin typeface="Helvetica"/>
        <a:ea typeface="Helvetica"/>
        <a:cs typeface="Helvetica"/>
      </a:minorFont>
    </a:fontScheme>
    <a:fmtScheme name="1_主题​​页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2289</Words>
  <Application>WPS 演示</Application>
  <PresentationFormat/>
  <Paragraphs>194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6" baseType="lpstr">
      <vt:lpstr>Arial</vt:lpstr>
      <vt:lpstr>宋体</vt:lpstr>
      <vt:lpstr>Wingdings</vt:lpstr>
      <vt:lpstr>Helvetica</vt:lpstr>
      <vt:lpstr>Calibri</vt:lpstr>
      <vt:lpstr>Arial</vt:lpstr>
      <vt:lpstr>FZLanTingHeiS-DB-GB</vt:lpstr>
      <vt:lpstr>方正兰亭黑简体</vt:lpstr>
      <vt:lpstr>黑体</vt:lpstr>
      <vt:lpstr>PingFang SC Semibold</vt:lpstr>
      <vt:lpstr>方正兰亭中黑简体</vt:lpstr>
      <vt:lpstr>PingFang SC Light</vt:lpstr>
      <vt:lpstr>PingFang SC Medium</vt:lpstr>
      <vt:lpstr>微软雅黑</vt:lpstr>
      <vt:lpstr>Arial Unicode MS</vt:lpstr>
      <vt:lpstr>Helvetica</vt:lpstr>
      <vt:lpstr>1_主题​​页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王荣胜</cp:lastModifiedBy>
  <cp:revision>232</cp:revision>
  <dcterms:created xsi:type="dcterms:W3CDTF">2023-11-22T03:03:00Z</dcterms:created>
  <dcterms:modified xsi:type="dcterms:W3CDTF">2023-12-09T06:21:41Z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FCFF92DDD5E732538F6A4B65A3A67E51_42</vt:lpwstr>
  </property>
  <property fmtid="{D5CDD505-2E9C-101B-9397-08002B2CF9AE}" pid="3" name="KSOProductBuildVer">
    <vt:lpwstr>2052-12.1.0.15990</vt:lpwstr>
  </property>
</Properties>
</file>